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7" r:id="rId4"/>
    <p:sldId id="278" r:id="rId5"/>
    <p:sldId id="279" r:id="rId6"/>
    <p:sldId id="280" r:id="rId7"/>
    <p:sldId id="276" r:id="rId8"/>
    <p:sldId id="281" r:id="rId9"/>
    <p:sldId id="286" r:id="rId10"/>
    <p:sldId id="285" r:id="rId11"/>
    <p:sldId id="282" r:id="rId12"/>
    <p:sldId id="283"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21531C-0A73-4717-B5FC-3B33B6C8A116}"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173190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87942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83040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73407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1531C-0A73-4717-B5FC-3B33B6C8A116}"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162130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21531C-0A73-4717-B5FC-3B33B6C8A116}"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54039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21531C-0A73-4717-B5FC-3B33B6C8A116}"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4383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21531C-0A73-4717-B5FC-3B33B6C8A116}"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74528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1531C-0A73-4717-B5FC-3B33B6C8A116}"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71027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1531C-0A73-4717-B5FC-3B33B6C8A116}"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05435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1531C-0A73-4717-B5FC-3B33B6C8A116}"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70689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531C-0A73-4717-B5FC-3B33B6C8A116}" type="datetimeFigureOut">
              <a:rPr lang="en-US" smtClean="0"/>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6A0-3FCC-40F6-BB60-E27B8D8EB959}" type="slidenum">
              <a:rPr lang="en-US" smtClean="0"/>
              <a:t>‹#›</a:t>
            </a:fld>
            <a:endParaRPr lang="en-US"/>
          </a:p>
        </p:txBody>
      </p:sp>
    </p:spTree>
    <p:extLst>
      <p:ext uri="{BB962C8B-B14F-4D97-AF65-F5344CB8AC3E}">
        <p14:creationId xmlns:p14="http://schemas.microsoft.com/office/powerpoint/2010/main" val="340296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257WX_agvt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2DDDB-A175-414B-8318-19EC43D7F505}"/>
              </a:ext>
            </a:extLst>
          </p:cNvPr>
          <p:cNvSpPr txBox="1"/>
          <p:nvPr/>
        </p:nvSpPr>
        <p:spPr>
          <a:xfrm>
            <a:off x="342900" y="163063"/>
            <a:ext cx="84582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Project notes/Surveying by GPS II.</a:t>
            </a:r>
          </a:p>
          <a:p>
            <a:endParaRPr lang="en-US" dirty="0"/>
          </a:p>
          <a:p>
            <a:r>
              <a:rPr lang="en-US" b="1" dirty="0"/>
              <a:t>PROJECT NOTES</a:t>
            </a:r>
            <a:endParaRPr lang="en-US" dirty="0"/>
          </a:p>
          <a:p>
            <a:r>
              <a:rPr lang="en-US" b="1" dirty="0"/>
              <a:t>OBJECTIVE</a:t>
            </a:r>
            <a:r>
              <a:rPr lang="en-US" dirty="0"/>
              <a:t>: The purpose of this semester project is for you to gain some more experience in using GPS equipment in the field and GIS software in the lab. The project breaks down into 4 steps: </a:t>
            </a:r>
          </a:p>
          <a:p>
            <a:r>
              <a:rPr lang="en-US" dirty="0"/>
              <a:t>1. Using a GPS receiver to map an assigned parking lot on campus. </a:t>
            </a:r>
          </a:p>
        </p:txBody>
      </p:sp>
      <p:sp>
        <p:nvSpPr>
          <p:cNvPr id="7" name="TextBox 6">
            <a:extLst>
              <a:ext uri="{FF2B5EF4-FFF2-40B4-BE49-F238E27FC236}">
                <a16:creationId xmlns:a16="http://schemas.microsoft.com/office/drawing/2014/main" id="{F146F82B-B123-4126-947F-9DB39390F063}"/>
              </a:ext>
            </a:extLst>
          </p:cNvPr>
          <p:cNvSpPr txBox="1"/>
          <p:nvPr/>
        </p:nvSpPr>
        <p:spPr>
          <a:xfrm>
            <a:off x="563418" y="2207567"/>
            <a:ext cx="8153400" cy="4524315"/>
          </a:xfrm>
          <a:prstGeom prst="rect">
            <a:avLst/>
          </a:prstGeom>
          <a:noFill/>
        </p:spPr>
        <p:txBody>
          <a:bodyPr wrap="square" rtlCol="0">
            <a:spAutoFit/>
          </a:bodyPr>
          <a:lstStyle/>
          <a:p>
            <a:r>
              <a:rPr lang="en-US" sz="1600" dirty="0">
                <a:latin typeface="Times New Roman" panose="02020603050405020304" pitchFamily="18" charset="0"/>
              </a:rPr>
              <a:t>* see campus parking map (link on class web page) for parking lot locations. </a:t>
            </a:r>
            <a:br>
              <a:rPr lang="en-US" sz="1600" dirty="0">
                <a:latin typeface="Times New Roman" panose="02020603050405020304" pitchFamily="18" charset="0"/>
              </a:rPr>
            </a:br>
            <a:r>
              <a:rPr lang="en-US" sz="1600" dirty="0" err="1">
                <a:solidFill>
                  <a:srgbClr val="000000"/>
                </a:solidFill>
                <a:latin typeface="Arial" panose="020B0604020202020204" pitchFamily="34" charset="0"/>
              </a:rPr>
              <a:t>Alsobrook</a:t>
            </a:r>
            <a:r>
              <a:rPr lang="en-US" sz="1600" dirty="0">
                <a:solidFill>
                  <a:srgbClr val="000000"/>
                </a:solidFill>
                <a:latin typeface="Arial" panose="020B0604020202020204" pitchFamily="34" charset="0"/>
              </a:rPr>
              <a:t>, Alyssa </a:t>
            </a:r>
            <a:r>
              <a:rPr lang="en-US" sz="1600" dirty="0" err="1">
                <a:solidFill>
                  <a:srgbClr val="000000"/>
                </a:solidFill>
                <a:latin typeface="Arial" panose="020B0604020202020204" pitchFamily="34" charset="0"/>
              </a:rPr>
              <a:t>Ryanne</a:t>
            </a:r>
            <a:r>
              <a:rPr lang="en-US" sz="1600" dirty="0">
                <a:solidFill>
                  <a:srgbClr val="000000"/>
                </a:solidFill>
                <a:latin typeface="Arial" panose="020B0604020202020204" pitchFamily="34" charset="0"/>
              </a:rPr>
              <a:t>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1 A 	</a:t>
            </a:r>
          </a:p>
          <a:p>
            <a:r>
              <a:rPr lang="en-US" sz="1600" dirty="0">
                <a:solidFill>
                  <a:srgbClr val="000000"/>
                </a:solidFill>
                <a:latin typeface="Arial" panose="020B0604020202020204" pitchFamily="34" charset="0"/>
              </a:rPr>
              <a:t>Bradshaw, Ethan Linden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2 A 	</a:t>
            </a:r>
          </a:p>
          <a:p>
            <a:r>
              <a:rPr lang="pt-BR" sz="1600" dirty="0">
                <a:solidFill>
                  <a:srgbClr val="000000"/>
                </a:solidFill>
                <a:latin typeface="Arial" panose="020B0604020202020204" pitchFamily="34" charset="0"/>
              </a:rPr>
              <a:t>Burchett, Logan R </a:t>
            </a:r>
            <a:r>
              <a:rPr lang="pt-BR" sz="1600" dirty="0">
                <a:solidFill>
                  <a:srgbClr val="000000"/>
                </a:solidFill>
                <a:latin typeface="Times New Roman" panose="02020603050405020304" pitchFamily="18" charset="0"/>
              </a:rPr>
              <a:t>		</a:t>
            </a:r>
            <a:r>
              <a:rPr lang="pt-BR" sz="1600" dirty="0">
                <a:solidFill>
                  <a:srgbClr val="000000"/>
                </a:solidFill>
                <a:latin typeface="Calibri" panose="020F0502020204030204" pitchFamily="34" charset="0"/>
              </a:rPr>
              <a:t>3 A 	</a:t>
            </a:r>
          </a:p>
          <a:p>
            <a:r>
              <a:rPr lang="en-US" sz="1600" dirty="0">
                <a:solidFill>
                  <a:srgbClr val="000000"/>
                </a:solidFill>
                <a:latin typeface="Arial" panose="020B0604020202020204" pitchFamily="34" charset="0"/>
              </a:rPr>
              <a:t>Chaney, Reid Alexander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4 A 	</a:t>
            </a:r>
          </a:p>
          <a:p>
            <a:r>
              <a:rPr lang="en-US" sz="1600" dirty="0">
                <a:solidFill>
                  <a:srgbClr val="000000"/>
                </a:solidFill>
                <a:latin typeface="Arial" panose="020B0604020202020204" pitchFamily="34" charset="0"/>
              </a:rPr>
              <a:t>Cowdrey, Reagan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5 V 	</a:t>
            </a:r>
          </a:p>
          <a:p>
            <a:r>
              <a:rPr lang="fi-FI" sz="1600" dirty="0">
                <a:solidFill>
                  <a:srgbClr val="000000"/>
                </a:solidFill>
                <a:latin typeface="Arial" panose="020B0604020202020204" pitchFamily="34" charset="0"/>
              </a:rPr>
              <a:t>Dotson, Naima A </a:t>
            </a:r>
            <a:r>
              <a:rPr lang="fi-FI" sz="1600" dirty="0">
                <a:solidFill>
                  <a:srgbClr val="000000"/>
                </a:solidFill>
                <a:latin typeface="Times New Roman" panose="02020603050405020304" pitchFamily="18" charset="0"/>
              </a:rPr>
              <a:t>		</a:t>
            </a:r>
            <a:r>
              <a:rPr lang="fi-FI" sz="1600" dirty="0">
                <a:solidFill>
                  <a:srgbClr val="000000"/>
                </a:solidFill>
                <a:latin typeface="Calibri" panose="020F0502020204030204" pitchFamily="34" charset="0"/>
              </a:rPr>
              <a:t>7 RR 	</a:t>
            </a:r>
          </a:p>
          <a:p>
            <a:r>
              <a:rPr lang="fi-FI" sz="1600" dirty="0">
                <a:solidFill>
                  <a:srgbClr val="000000"/>
                </a:solidFill>
                <a:latin typeface="Arial" panose="020B0604020202020204" pitchFamily="34" charset="0"/>
              </a:rPr>
              <a:t>Edmisten, Paige Alyssa </a:t>
            </a:r>
            <a:r>
              <a:rPr lang="fi-FI" sz="1600" dirty="0">
                <a:solidFill>
                  <a:srgbClr val="000000"/>
                </a:solidFill>
                <a:latin typeface="Times New Roman" panose="02020603050405020304" pitchFamily="18" charset="0"/>
              </a:rPr>
              <a:t>	</a:t>
            </a:r>
            <a:r>
              <a:rPr lang="fi-FI" sz="1600" dirty="0">
                <a:solidFill>
                  <a:srgbClr val="000000"/>
                </a:solidFill>
                <a:latin typeface="Calibri" panose="020F0502020204030204" pitchFamily="34" charset="0"/>
              </a:rPr>
              <a:t>8 A 	</a:t>
            </a:r>
          </a:p>
          <a:p>
            <a:r>
              <a:rPr lang="de-DE" sz="1600" dirty="0">
                <a:solidFill>
                  <a:srgbClr val="000000"/>
                </a:solidFill>
                <a:latin typeface="Arial" panose="020B0604020202020204" pitchFamily="34" charset="0"/>
              </a:rPr>
              <a:t>Fritsche, Austin Joseph </a:t>
            </a:r>
            <a:r>
              <a:rPr lang="de-DE" sz="1600" dirty="0">
                <a:solidFill>
                  <a:srgbClr val="000000"/>
                </a:solidFill>
                <a:latin typeface="Times New Roman" panose="02020603050405020304" pitchFamily="18" charset="0"/>
              </a:rPr>
              <a:t>	</a:t>
            </a:r>
            <a:r>
              <a:rPr lang="de-DE" sz="1600" dirty="0">
                <a:solidFill>
                  <a:srgbClr val="000000"/>
                </a:solidFill>
                <a:latin typeface="Calibri" panose="020F0502020204030204" pitchFamily="34" charset="0"/>
              </a:rPr>
              <a:t>10 FS 	</a:t>
            </a:r>
          </a:p>
          <a:p>
            <a:r>
              <a:rPr lang="en-US" sz="1600" dirty="0">
                <a:solidFill>
                  <a:srgbClr val="000000"/>
                </a:solidFill>
                <a:latin typeface="Arial" panose="020B0604020202020204" pitchFamily="34" charset="0"/>
              </a:rPr>
              <a:t>Guinn, Scotty Cole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9 FS 	</a:t>
            </a:r>
          </a:p>
          <a:p>
            <a:r>
              <a:rPr lang="en-US" sz="1600" dirty="0">
                <a:solidFill>
                  <a:srgbClr val="000000"/>
                </a:solidFill>
                <a:latin typeface="Arial" panose="020B0604020202020204" pitchFamily="34" charset="0"/>
              </a:rPr>
              <a:t>How, Rachel 		</a:t>
            </a:r>
            <a:r>
              <a:rPr lang="en-US" sz="1600" dirty="0">
                <a:solidFill>
                  <a:srgbClr val="000000"/>
                </a:solidFill>
                <a:latin typeface="Calibri" panose="020F0502020204030204" pitchFamily="34" charset="0"/>
              </a:rPr>
              <a:t>11 FS 	</a:t>
            </a:r>
          </a:p>
          <a:p>
            <a:r>
              <a:rPr lang="fi-FI" sz="1600" dirty="0">
                <a:solidFill>
                  <a:srgbClr val="000000"/>
                </a:solidFill>
                <a:latin typeface="Arial" panose="020B0604020202020204" pitchFamily="34" charset="0"/>
              </a:rPr>
              <a:t>Jones, Joshua C </a:t>
            </a:r>
            <a:r>
              <a:rPr lang="fi-FI" sz="1600" dirty="0">
                <a:solidFill>
                  <a:srgbClr val="000000"/>
                </a:solidFill>
                <a:latin typeface="Times New Roman" panose="02020603050405020304" pitchFamily="18" charset="0"/>
              </a:rPr>
              <a:t>		</a:t>
            </a:r>
            <a:r>
              <a:rPr lang="fi-FI" sz="1600" dirty="0">
                <a:solidFill>
                  <a:srgbClr val="000000"/>
                </a:solidFill>
                <a:latin typeface="Calibri" panose="020F0502020204030204" pitchFamily="34" charset="0"/>
              </a:rPr>
              <a:t>12 N FS 	</a:t>
            </a:r>
          </a:p>
          <a:p>
            <a:r>
              <a:rPr lang="pt-BR" sz="1600" dirty="0">
                <a:solidFill>
                  <a:srgbClr val="000000"/>
                </a:solidFill>
                <a:latin typeface="Arial" panose="020B0604020202020204" pitchFamily="34" charset="0"/>
              </a:rPr>
              <a:t>Juarez, Maria I </a:t>
            </a:r>
            <a:r>
              <a:rPr lang="pt-BR" sz="1600" dirty="0">
                <a:solidFill>
                  <a:srgbClr val="000000"/>
                </a:solidFill>
                <a:latin typeface="Times New Roman" panose="02020603050405020304" pitchFamily="18" charset="0"/>
              </a:rPr>
              <a:t>		</a:t>
            </a:r>
            <a:r>
              <a:rPr lang="pt-BR" sz="1600" dirty="0">
                <a:solidFill>
                  <a:srgbClr val="000000"/>
                </a:solidFill>
                <a:latin typeface="Calibri" panose="020F0502020204030204" pitchFamily="34" charset="0"/>
              </a:rPr>
              <a:t>12 S FS 	</a:t>
            </a:r>
          </a:p>
          <a:p>
            <a:r>
              <a:rPr lang="de-DE" sz="1600" dirty="0">
                <a:solidFill>
                  <a:srgbClr val="000000"/>
                </a:solidFill>
                <a:latin typeface="Arial" panose="020B0604020202020204" pitchFamily="34" charset="0"/>
              </a:rPr>
              <a:t>Land, Emma Mackenzie 	</a:t>
            </a:r>
            <a:r>
              <a:rPr lang="de-DE" sz="1600" dirty="0">
                <a:solidFill>
                  <a:srgbClr val="000000"/>
                </a:solidFill>
                <a:latin typeface="Calibri" panose="020F0502020204030204" pitchFamily="34" charset="0"/>
              </a:rPr>
              <a:t>14 RR 	</a:t>
            </a:r>
          </a:p>
          <a:p>
            <a:r>
              <a:rPr lang="en-US" sz="1600" dirty="0">
                <a:solidFill>
                  <a:srgbClr val="000000"/>
                </a:solidFill>
                <a:latin typeface="Arial" panose="020B0604020202020204" pitchFamily="34" charset="0"/>
              </a:rPr>
              <a:t>McClure, Connor Jones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15 RR 	</a:t>
            </a:r>
          </a:p>
          <a:p>
            <a:r>
              <a:rPr lang="sv-SE" sz="1600" dirty="0">
                <a:solidFill>
                  <a:srgbClr val="000000"/>
                </a:solidFill>
                <a:latin typeface="Arial" panose="020B0604020202020204" pitchFamily="34" charset="0"/>
              </a:rPr>
              <a:t>Merrill, Kade Alan </a:t>
            </a:r>
            <a:r>
              <a:rPr lang="sv-SE" sz="1600" dirty="0">
                <a:solidFill>
                  <a:srgbClr val="000000"/>
                </a:solidFill>
                <a:latin typeface="Times New Roman" panose="02020603050405020304" pitchFamily="18" charset="0"/>
              </a:rPr>
              <a:t>		</a:t>
            </a:r>
            <a:r>
              <a:rPr lang="sv-SE" sz="1600" dirty="0">
                <a:solidFill>
                  <a:srgbClr val="000000"/>
                </a:solidFill>
                <a:latin typeface="Calibri" panose="020F0502020204030204" pitchFamily="34" charset="0"/>
              </a:rPr>
              <a:t>16 V 	</a:t>
            </a:r>
          </a:p>
          <a:p>
            <a:r>
              <a:rPr lang="es-ES" sz="1600" dirty="0">
                <a:solidFill>
                  <a:srgbClr val="000000"/>
                </a:solidFill>
                <a:latin typeface="Arial" panose="020B0604020202020204" pitchFamily="34" charset="0"/>
              </a:rPr>
              <a:t>Nelson, Logan M </a:t>
            </a:r>
            <a:r>
              <a:rPr lang="es-ES" sz="1600" dirty="0">
                <a:solidFill>
                  <a:srgbClr val="000000"/>
                </a:solidFill>
                <a:latin typeface="Times New Roman" panose="02020603050405020304" pitchFamily="18" charset="0"/>
              </a:rPr>
              <a:t>		</a:t>
            </a:r>
            <a:r>
              <a:rPr lang="es-ES" sz="1600" dirty="0">
                <a:solidFill>
                  <a:srgbClr val="000000"/>
                </a:solidFill>
                <a:latin typeface="Calibri" panose="020F0502020204030204" pitchFamily="34" charset="0"/>
              </a:rPr>
              <a:t>17 RR 	</a:t>
            </a:r>
          </a:p>
          <a:p>
            <a:r>
              <a:rPr lang="en-US" sz="1600" dirty="0">
                <a:solidFill>
                  <a:srgbClr val="000000"/>
                </a:solidFill>
                <a:latin typeface="Arial" panose="020B0604020202020204" pitchFamily="34" charset="0"/>
              </a:rPr>
              <a:t>Ricks, Benjamin W </a:t>
            </a:r>
            <a:r>
              <a:rPr lang="en-US" sz="1600" dirty="0">
                <a:solidFill>
                  <a:srgbClr val="000000"/>
                </a:solidFill>
                <a:latin typeface="Times New Roman" panose="02020603050405020304" pitchFamily="18" charset="0"/>
              </a:rPr>
              <a:t>		</a:t>
            </a:r>
            <a:r>
              <a:rPr lang="en-US" sz="1600" dirty="0">
                <a:solidFill>
                  <a:srgbClr val="000000"/>
                </a:solidFill>
                <a:latin typeface="Calibri" panose="020F0502020204030204" pitchFamily="34" charset="0"/>
              </a:rPr>
              <a:t>27 FS 	</a:t>
            </a:r>
            <a:endParaRPr lang="en-US" sz="1600" dirty="0"/>
          </a:p>
        </p:txBody>
      </p:sp>
    </p:spTree>
    <p:extLst>
      <p:ext uri="{BB962C8B-B14F-4D97-AF65-F5344CB8AC3E}">
        <p14:creationId xmlns:p14="http://schemas.microsoft.com/office/powerpoint/2010/main" val="81223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s_map.PNG">
            <a:extLst>
              <a:ext uri="{FF2B5EF4-FFF2-40B4-BE49-F238E27FC236}">
                <a16:creationId xmlns:a16="http://schemas.microsoft.com/office/drawing/2014/main" id="{CC9308DD-779B-4BCA-ABFD-B3CB45228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82" y="304800"/>
            <a:ext cx="8909036"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2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6CCB352-80BC-4DBB-B6F1-BFC5E28DA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328" y="609600"/>
            <a:ext cx="824046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69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1735075-4035-46DE-AFB8-07D34A697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5930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962D13B2-8C44-4471-B96F-25AE4245B3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200400"/>
            <a:ext cx="75453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7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94C787-D774-4243-AA6F-93377ABCDC35}"/>
              </a:ext>
            </a:extLst>
          </p:cNvPr>
          <p:cNvSpPr txBox="1"/>
          <p:nvPr/>
        </p:nvSpPr>
        <p:spPr>
          <a:xfrm>
            <a:off x="381000" y="381000"/>
            <a:ext cx="8534400" cy="369332"/>
          </a:xfrm>
          <a:prstGeom prst="rect">
            <a:avLst/>
          </a:prstGeom>
          <a:noFill/>
        </p:spPr>
        <p:txBody>
          <a:bodyPr wrap="square" rtlCol="0">
            <a:spAutoFit/>
          </a:bodyPr>
          <a:lstStyle/>
          <a:p>
            <a:r>
              <a:rPr lang="en-US" dirty="0"/>
              <a:t>In the lab this week you will create a map of the GPS data collected in Lab 7. </a:t>
            </a:r>
          </a:p>
        </p:txBody>
      </p:sp>
    </p:spTree>
    <p:extLst>
      <p:ext uri="{BB962C8B-B14F-4D97-AF65-F5344CB8AC3E}">
        <p14:creationId xmlns:p14="http://schemas.microsoft.com/office/powerpoint/2010/main" val="6673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59BF4B-64D8-4E07-BFFF-006EDE732969}"/>
              </a:ext>
            </a:extLst>
          </p:cNvPr>
          <p:cNvSpPr txBox="1"/>
          <p:nvPr/>
        </p:nvSpPr>
        <p:spPr>
          <a:xfrm>
            <a:off x="304800" y="152400"/>
            <a:ext cx="8534400" cy="369332"/>
          </a:xfrm>
          <a:prstGeom prst="rect">
            <a:avLst/>
          </a:prstGeom>
          <a:noFill/>
        </p:spPr>
        <p:txBody>
          <a:bodyPr wrap="square" rtlCol="0">
            <a:spAutoFit/>
          </a:bodyPr>
          <a:lstStyle/>
          <a:p>
            <a:r>
              <a:rPr lang="en-US" dirty="0"/>
              <a:t>2. Obtaining an air photo backdrop from Google Earth Pro for your GIS map. </a:t>
            </a:r>
          </a:p>
        </p:txBody>
      </p:sp>
      <p:pic>
        <p:nvPicPr>
          <p:cNvPr id="3" name="Picture 2">
            <a:extLst>
              <a:ext uri="{FF2B5EF4-FFF2-40B4-BE49-F238E27FC236}">
                <a16:creationId xmlns:a16="http://schemas.microsoft.com/office/drawing/2014/main" id="{A5C94731-2E72-46C4-B1BC-858F2B87E590}"/>
              </a:ext>
            </a:extLst>
          </p:cNvPr>
          <p:cNvPicPr>
            <a:picLocks noChangeAspect="1"/>
          </p:cNvPicPr>
          <p:nvPr/>
        </p:nvPicPr>
        <p:blipFill>
          <a:blip r:embed="rId2"/>
          <a:stretch>
            <a:fillRect/>
          </a:stretch>
        </p:blipFill>
        <p:spPr>
          <a:xfrm>
            <a:off x="381000" y="617340"/>
            <a:ext cx="8534400" cy="5285263"/>
          </a:xfrm>
          <a:prstGeom prst="rect">
            <a:avLst/>
          </a:prstGeom>
        </p:spPr>
      </p:pic>
    </p:spTree>
    <p:extLst>
      <p:ext uri="{BB962C8B-B14F-4D97-AF65-F5344CB8AC3E}">
        <p14:creationId xmlns:p14="http://schemas.microsoft.com/office/powerpoint/2010/main" val="393141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23A61A-9419-4CF6-9ABB-AFCDAFB687E1}"/>
              </a:ext>
            </a:extLst>
          </p:cNvPr>
          <p:cNvSpPr txBox="1"/>
          <p:nvPr/>
        </p:nvSpPr>
        <p:spPr>
          <a:xfrm>
            <a:off x="457200" y="381000"/>
            <a:ext cx="8382000" cy="369332"/>
          </a:xfrm>
          <a:prstGeom prst="rect">
            <a:avLst/>
          </a:prstGeom>
          <a:noFill/>
        </p:spPr>
        <p:txBody>
          <a:bodyPr wrap="square" rtlCol="0">
            <a:spAutoFit/>
          </a:bodyPr>
          <a:lstStyle/>
          <a:p>
            <a:r>
              <a:rPr lang="en-US" dirty="0"/>
              <a:t>3. Registering the air photo image using Ground Control Points.</a:t>
            </a:r>
          </a:p>
        </p:txBody>
      </p:sp>
      <p:pic>
        <p:nvPicPr>
          <p:cNvPr id="5" name="Picture 4">
            <a:extLst>
              <a:ext uri="{FF2B5EF4-FFF2-40B4-BE49-F238E27FC236}">
                <a16:creationId xmlns:a16="http://schemas.microsoft.com/office/drawing/2014/main" id="{65F86E08-7471-4B04-A9DD-75DCCD19D951}"/>
              </a:ext>
            </a:extLst>
          </p:cNvPr>
          <p:cNvPicPr>
            <a:picLocks noChangeAspect="1"/>
          </p:cNvPicPr>
          <p:nvPr/>
        </p:nvPicPr>
        <p:blipFill>
          <a:blip r:embed="rId2"/>
          <a:stretch>
            <a:fillRect/>
          </a:stretch>
        </p:blipFill>
        <p:spPr>
          <a:xfrm>
            <a:off x="1143000" y="856565"/>
            <a:ext cx="5445760" cy="5821680"/>
          </a:xfrm>
          <a:prstGeom prst="rect">
            <a:avLst/>
          </a:prstGeom>
        </p:spPr>
      </p:pic>
    </p:spTree>
    <p:extLst>
      <p:ext uri="{BB962C8B-B14F-4D97-AF65-F5344CB8AC3E}">
        <p14:creationId xmlns:p14="http://schemas.microsoft.com/office/powerpoint/2010/main" val="33404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77D7FC-9E68-4C8E-892C-006455BBF0DC}"/>
              </a:ext>
            </a:extLst>
          </p:cNvPr>
          <p:cNvSpPr txBox="1"/>
          <p:nvPr/>
        </p:nvSpPr>
        <p:spPr>
          <a:xfrm>
            <a:off x="228600" y="304800"/>
            <a:ext cx="8763000" cy="923330"/>
          </a:xfrm>
          <a:prstGeom prst="rect">
            <a:avLst/>
          </a:prstGeom>
          <a:noFill/>
        </p:spPr>
        <p:txBody>
          <a:bodyPr wrap="square" rtlCol="0">
            <a:spAutoFit/>
          </a:bodyPr>
          <a:lstStyle/>
          <a:p>
            <a:r>
              <a:rPr lang="en-US" dirty="0"/>
              <a:t>4. Using MapInfo Pro software to create a GIS map of your parking lot showing area and perimeter. </a:t>
            </a:r>
          </a:p>
          <a:p>
            <a:endParaRPr lang="en-US" dirty="0"/>
          </a:p>
        </p:txBody>
      </p:sp>
      <p:pic>
        <p:nvPicPr>
          <p:cNvPr id="5" name="Picture 4">
            <a:extLst>
              <a:ext uri="{FF2B5EF4-FFF2-40B4-BE49-F238E27FC236}">
                <a16:creationId xmlns:a16="http://schemas.microsoft.com/office/drawing/2014/main" id="{458CA2A1-0AAC-47C9-8F7B-30DA9407EC94}"/>
              </a:ext>
            </a:extLst>
          </p:cNvPr>
          <p:cNvPicPr>
            <a:picLocks noChangeAspect="1"/>
          </p:cNvPicPr>
          <p:nvPr/>
        </p:nvPicPr>
        <p:blipFill>
          <a:blip r:embed="rId2"/>
          <a:stretch>
            <a:fillRect/>
          </a:stretch>
        </p:blipFill>
        <p:spPr>
          <a:xfrm>
            <a:off x="1676400" y="838200"/>
            <a:ext cx="5608320" cy="5862320"/>
          </a:xfrm>
          <a:prstGeom prst="rect">
            <a:avLst/>
          </a:prstGeom>
        </p:spPr>
      </p:pic>
    </p:spTree>
    <p:extLst>
      <p:ext uri="{BB962C8B-B14F-4D97-AF65-F5344CB8AC3E}">
        <p14:creationId xmlns:p14="http://schemas.microsoft.com/office/powerpoint/2010/main" val="323434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E8B2F-BA83-4CB9-A021-DBDD6B7E812E}"/>
              </a:ext>
            </a:extLst>
          </p:cNvPr>
          <p:cNvSpPr txBox="1"/>
          <p:nvPr/>
        </p:nvSpPr>
        <p:spPr>
          <a:xfrm>
            <a:off x="304800" y="381000"/>
            <a:ext cx="8458200" cy="646331"/>
          </a:xfrm>
          <a:prstGeom prst="rect">
            <a:avLst/>
          </a:prstGeom>
          <a:noFill/>
        </p:spPr>
        <p:txBody>
          <a:bodyPr wrap="square" rtlCol="0">
            <a:spAutoFit/>
          </a:bodyPr>
          <a:lstStyle/>
          <a:p>
            <a:r>
              <a:rPr lang="en-US" dirty="0"/>
              <a:t>When you do the project, you might notice that the Garmin’s estimated accuracy is around 10-15 feet. </a:t>
            </a:r>
          </a:p>
        </p:txBody>
      </p:sp>
      <p:pic>
        <p:nvPicPr>
          <p:cNvPr id="3" name="Picture 2">
            <a:extLst>
              <a:ext uri="{FF2B5EF4-FFF2-40B4-BE49-F238E27FC236}">
                <a16:creationId xmlns:a16="http://schemas.microsoft.com/office/drawing/2014/main" id="{6CEE9BC9-4B83-43D6-956D-DF8E756535B2}"/>
              </a:ext>
            </a:extLst>
          </p:cNvPr>
          <p:cNvPicPr>
            <a:picLocks noChangeAspect="1"/>
          </p:cNvPicPr>
          <p:nvPr/>
        </p:nvPicPr>
        <p:blipFill rotWithShape="1">
          <a:blip r:embed="rId2"/>
          <a:srcRect l="55000" t="28667" r="23333" b="4666"/>
          <a:stretch/>
        </p:blipFill>
        <p:spPr>
          <a:xfrm>
            <a:off x="2514600" y="849923"/>
            <a:ext cx="2971800" cy="5715000"/>
          </a:xfrm>
          <a:prstGeom prst="rect">
            <a:avLst/>
          </a:prstGeom>
        </p:spPr>
      </p:pic>
      <p:sp>
        <p:nvSpPr>
          <p:cNvPr id="4" name="TextBox 3">
            <a:extLst>
              <a:ext uri="{FF2B5EF4-FFF2-40B4-BE49-F238E27FC236}">
                <a16:creationId xmlns:a16="http://schemas.microsoft.com/office/drawing/2014/main" id="{4C141D3F-BB04-438A-A879-5232189996A4}"/>
              </a:ext>
            </a:extLst>
          </p:cNvPr>
          <p:cNvSpPr txBox="1"/>
          <p:nvPr/>
        </p:nvSpPr>
        <p:spPr>
          <a:xfrm>
            <a:off x="5791200" y="1447800"/>
            <a:ext cx="3124200" cy="1200329"/>
          </a:xfrm>
          <a:prstGeom prst="rect">
            <a:avLst/>
          </a:prstGeom>
          <a:noFill/>
        </p:spPr>
        <p:txBody>
          <a:bodyPr wrap="square" rtlCol="0">
            <a:spAutoFit/>
          </a:bodyPr>
          <a:lstStyle/>
          <a:p>
            <a:r>
              <a:rPr lang="en-US" dirty="0"/>
              <a:t>The Garmin shows you Lat and Long, GNSS enabled, estimated error, satellite number and location and signal strength.</a:t>
            </a:r>
          </a:p>
        </p:txBody>
      </p:sp>
    </p:spTree>
    <p:extLst>
      <p:ext uri="{BB962C8B-B14F-4D97-AF65-F5344CB8AC3E}">
        <p14:creationId xmlns:p14="http://schemas.microsoft.com/office/powerpoint/2010/main" val="252437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C7330-A058-4F71-B8AC-9CE896A70239}"/>
              </a:ext>
            </a:extLst>
          </p:cNvPr>
          <p:cNvSpPr txBox="1"/>
          <p:nvPr/>
        </p:nvSpPr>
        <p:spPr>
          <a:xfrm>
            <a:off x="533400" y="533400"/>
            <a:ext cx="8077200" cy="1200329"/>
          </a:xfrm>
          <a:prstGeom prst="rect">
            <a:avLst/>
          </a:prstGeom>
          <a:noFill/>
        </p:spPr>
        <p:txBody>
          <a:bodyPr wrap="square" rtlCol="0">
            <a:spAutoFit/>
          </a:bodyPr>
          <a:lstStyle/>
          <a:p>
            <a:r>
              <a:rPr lang="en-US" dirty="0"/>
              <a:t>For class (can’t move on until questions are answered):</a:t>
            </a:r>
          </a:p>
          <a:p>
            <a:pPr marL="342900" indent="-342900">
              <a:buAutoNum type="arabicPeriod"/>
            </a:pPr>
            <a:r>
              <a:rPr lang="en-US" dirty="0"/>
              <a:t>When would 10-15 feet of error be OK?</a:t>
            </a:r>
          </a:p>
          <a:p>
            <a:pPr marL="342900" indent="-342900">
              <a:buAutoNum type="arabicPeriod"/>
            </a:pPr>
            <a:r>
              <a:rPr lang="en-US" dirty="0"/>
              <a:t>When would 10-15 feet of error not be OK?</a:t>
            </a:r>
          </a:p>
          <a:p>
            <a:endParaRPr lang="en-US" dirty="0"/>
          </a:p>
        </p:txBody>
      </p:sp>
    </p:spTree>
    <p:extLst>
      <p:ext uri="{BB962C8B-B14F-4D97-AF65-F5344CB8AC3E}">
        <p14:creationId xmlns:p14="http://schemas.microsoft.com/office/powerpoint/2010/main" val="184432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EB059DC7-0F0F-45E9-B808-7AE8F72FE9C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Harry Williams, Cartography</a:t>
            </a:r>
          </a:p>
        </p:txBody>
      </p:sp>
      <p:sp>
        <p:nvSpPr>
          <p:cNvPr id="15363" name="Slide Number Placeholder 2">
            <a:extLst>
              <a:ext uri="{FF2B5EF4-FFF2-40B4-BE49-F238E27FC236}">
                <a16:creationId xmlns:a16="http://schemas.microsoft.com/office/drawing/2014/main" id="{786B0BB4-B643-40E4-A9EA-89335AE287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B07A08-B145-4697-8285-34FDEEE9B29A}" type="slidenum">
              <a:rPr lang="en-US" altLang="en-US" sz="1400" smtClean="0"/>
              <a:pPr>
                <a:spcBef>
                  <a:spcPct val="0"/>
                </a:spcBef>
                <a:buFontTx/>
                <a:buNone/>
              </a:pPr>
              <a:t>7</a:t>
            </a:fld>
            <a:endParaRPr lang="en-US" altLang="en-US" sz="1400"/>
          </a:p>
        </p:txBody>
      </p:sp>
      <p:sp>
        <p:nvSpPr>
          <p:cNvPr id="15364" name="TextBox 3">
            <a:extLst>
              <a:ext uri="{FF2B5EF4-FFF2-40B4-BE49-F238E27FC236}">
                <a16:creationId xmlns:a16="http://schemas.microsoft.com/office/drawing/2014/main" id="{0542E191-A541-4308-A51B-BFDD1A3B5EDC}"/>
              </a:ext>
            </a:extLst>
          </p:cNvPr>
          <p:cNvSpPr txBox="1">
            <a:spLocks noChangeArrowheads="1"/>
          </p:cNvSpPr>
          <p:nvPr/>
        </p:nvSpPr>
        <p:spPr bwMode="auto">
          <a:xfrm>
            <a:off x="381000" y="3810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How do we improve error?</a:t>
            </a:r>
          </a:p>
          <a:p>
            <a:pPr>
              <a:spcBef>
                <a:spcPct val="0"/>
              </a:spcBef>
              <a:buFontTx/>
              <a:buNone/>
            </a:pPr>
            <a:endParaRPr lang="en-US" altLang="en-US" sz="2400" dirty="0"/>
          </a:p>
          <a:p>
            <a:pPr>
              <a:spcBef>
                <a:spcPct val="0"/>
              </a:spcBef>
              <a:buFontTx/>
              <a:buNone/>
            </a:pPr>
            <a:r>
              <a:rPr lang="en-US" altLang="en-US" sz="2400" dirty="0"/>
              <a:t>RTK is short for real time kinematics. A receiver capable of RTK takes in the normal signals from the Global Navigation Satellite System along with a correction stream (radio signal) to achieve 1cm positional accuracy. </a:t>
            </a:r>
          </a:p>
        </p:txBody>
      </p:sp>
      <p:sp>
        <p:nvSpPr>
          <p:cNvPr id="2" name="TextBox 1">
            <a:extLst>
              <a:ext uri="{FF2B5EF4-FFF2-40B4-BE49-F238E27FC236}">
                <a16:creationId xmlns:a16="http://schemas.microsoft.com/office/drawing/2014/main" id="{6EA972EA-7E8C-471F-89AD-E10E3CD9E1BD}"/>
              </a:ext>
            </a:extLst>
          </p:cNvPr>
          <p:cNvSpPr txBox="1"/>
          <p:nvPr/>
        </p:nvSpPr>
        <p:spPr>
          <a:xfrm>
            <a:off x="533400" y="3124200"/>
            <a:ext cx="7772400" cy="646331"/>
          </a:xfrm>
          <a:prstGeom prst="rect">
            <a:avLst/>
          </a:prstGeom>
          <a:noFill/>
        </p:spPr>
        <p:txBody>
          <a:bodyPr wrap="square" rtlCol="0">
            <a:spAutoFit/>
          </a:bodyPr>
          <a:lstStyle/>
          <a:p>
            <a:r>
              <a:rPr lang="en-US" dirty="0">
                <a:hlinkClick r:id="rId2"/>
              </a:rPr>
              <a:t>https://www.youtube.com/watch?v=257WX_agvtg</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DB46E-5459-45A6-938B-CB901B845587}"/>
              </a:ext>
            </a:extLst>
          </p:cNvPr>
          <p:cNvSpPr/>
          <p:nvPr/>
        </p:nvSpPr>
        <p:spPr>
          <a:xfrm>
            <a:off x="533400" y="228600"/>
            <a:ext cx="8229600" cy="2169825"/>
          </a:xfrm>
          <a:prstGeom prst="rect">
            <a:avLst/>
          </a:prstGeom>
        </p:spPr>
        <p:txBody>
          <a:bodyPr wrap="square">
            <a:spAutoFit/>
          </a:bodyPr>
          <a:lstStyle/>
          <a:p>
            <a:pPr>
              <a:spcBef>
                <a:spcPct val="50000"/>
              </a:spcBef>
              <a:buFontTx/>
              <a:buNone/>
            </a:pPr>
            <a:r>
              <a:rPr lang="en-US" altLang="en-US" b="1" dirty="0">
                <a:cs typeface="Times New Roman" panose="02020603050405020304" pitchFamily="18" charset="0"/>
              </a:rPr>
              <a:t>Differential Correction</a:t>
            </a:r>
            <a:r>
              <a:rPr lang="en-US" altLang="en-US" dirty="0">
                <a:cs typeface="Times New Roman" panose="02020603050405020304" pitchFamily="18" charset="0"/>
              </a:rPr>
              <a:t>. Boosts GPS positional accuracy - based on the use of a benchmark. The idea is to position a permanent </a:t>
            </a:r>
            <a:r>
              <a:rPr lang="en-US" altLang="en-US" i="1" dirty="0">
                <a:cs typeface="Times New Roman" panose="02020603050405020304" pitchFamily="18" charset="0"/>
              </a:rPr>
              <a:t>GPS base station</a:t>
            </a:r>
            <a:r>
              <a:rPr lang="en-US" altLang="en-US" dirty="0">
                <a:cs typeface="Times New Roman" panose="02020603050405020304" pitchFamily="18" charset="0"/>
              </a:rPr>
              <a:t> in a precisely known location. Using the resulting </a:t>
            </a:r>
            <a:r>
              <a:rPr lang="en-US" altLang="en-US" i="1" dirty="0">
                <a:cs typeface="Times New Roman" panose="02020603050405020304" pitchFamily="18" charset="0"/>
              </a:rPr>
              <a:t>base files </a:t>
            </a:r>
            <a:r>
              <a:rPr lang="en-US" altLang="en-US" dirty="0">
                <a:cs typeface="Times New Roman" panose="02020603050405020304" pitchFamily="18" charset="0"/>
              </a:rPr>
              <a:t>(an error signal), the receiver files (or </a:t>
            </a:r>
            <a:r>
              <a:rPr lang="en-US" altLang="en-US" i="1" dirty="0">
                <a:cs typeface="Times New Roman" panose="02020603050405020304" pitchFamily="18" charset="0"/>
              </a:rPr>
              <a:t>rover files</a:t>
            </a:r>
            <a:r>
              <a:rPr lang="en-US" altLang="en-US" dirty="0">
                <a:cs typeface="Times New Roman" panose="02020603050405020304" pitchFamily="18" charset="0"/>
              </a:rPr>
              <a:t>) can be </a:t>
            </a:r>
            <a:r>
              <a:rPr lang="en-US" altLang="en-US" i="1" dirty="0">
                <a:cs typeface="Times New Roman" panose="02020603050405020304" pitchFamily="18" charset="0"/>
              </a:rPr>
              <a:t>differentially corrected</a:t>
            </a:r>
            <a:r>
              <a:rPr lang="en-US" altLang="en-US" dirty="0">
                <a:cs typeface="Times New Roman" panose="02020603050405020304" pitchFamily="18" charset="0"/>
              </a:rPr>
              <a:t>; this means that the offset due to error at the base station (which is found by comparing the base station's known position to its GPS-calculated position) can be applied to GPS positions collected in the field. </a:t>
            </a:r>
          </a:p>
          <a:p>
            <a:pPr>
              <a:spcBef>
                <a:spcPct val="50000"/>
              </a:spcBef>
              <a:buFontTx/>
              <a:buNone/>
            </a:pPr>
            <a:r>
              <a:rPr lang="en-US" altLang="en-US" dirty="0">
                <a:cs typeface="Times New Roman" panose="02020603050405020304" pitchFamily="18" charset="0"/>
              </a:rPr>
              <a:t>After differential correction, GNSS receivers are claimed to reduce errors to &lt;1cm.</a:t>
            </a:r>
          </a:p>
        </p:txBody>
      </p:sp>
      <p:sp>
        <p:nvSpPr>
          <p:cNvPr id="3" name="TextBox 2">
            <a:extLst>
              <a:ext uri="{FF2B5EF4-FFF2-40B4-BE49-F238E27FC236}">
                <a16:creationId xmlns:a16="http://schemas.microsoft.com/office/drawing/2014/main" id="{7D5D1B47-E740-44BE-B250-6A933AE506F6}"/>
              </a:ext>
            </a:extLst>
          </p:cNvPr>
          <p:cNvSpPr txBox="1"/>
          <p:nvPr/>
        </p:nvSpPr>
        <p:spPr>
          <a:xfrm>
            <a:off x="533400" y="2543675"/>
            <a:ext cx="8153400" cy="1631216"/>
          </a:xfrm>
          <a:prstGeom prst="rect">
            <a:avLst/>
          </a:prstGeom>
          <a:noFill/>
        </p:spPr>
        <p:txBody>
          <a:bodyPr wrap="square" rtlCol="0">
            <a:spAutoFit/>
          </a:bodyPr>
          <a:lstStyle/>
          <a:p>
            <a:r>
              <a:rPr lang="en-US" sz="2000" b="1" dirty="0"/>
              <a:t>But, there’s something we need first </a:t>
            </a:r>
            <a:r>
              <a:rPr lang="en-US" sz="2000" dirty="0"/>
              <a:t>– the base files (error signal). Where do you get them? There are networks of base stations all over the country; some are private, some are government-run. TXDOT (Texas Department of Transportation) has  a network of base stations covering much of Texas; data is online and free to the public. </a:t>
            </a:r>
          </a:p>
        </p:txBody>
      </p:sp>
    </p:spTree>
    <p:extLst>
      <p:ext uri="{BB962C8B-B14F-4D97-AF65-F5344CB8AC3E}">
        <p14:creationId xmlns:p14="http://schemas.microsoft.com/office/powerpoint/2010/main" val="392361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2C0E0-4917-41F2-A179-AA47502368C9}"/>
              </a:ext>
            </a:extLst>
          </p:cNvPr>
          <p:cNvPicPr>
            <a:picLocks noChangeAspect="1"/>
          </p:cNvPicPr>
          <p:nvPr/>
        </p:nvPicPr>
        <p:blipFill rotWithShape="1">
          <a:blip r:embed="rId2"/>
          <a:srcRect l="31667" t="18001" r="20833" b="13999"/>
          <a:stretch/>
        </p:blipFill>
        <p:spPr>
          <a:xfrm>
            <a:off x="1219201" y="304800"/>
            <a:ext cx="6871446" cy="6148136"/>
          </a:xfrm>
          <a:prstGeom prst="rect">
            <a:avLst/>
          </a:prstGeom>
        </p:spPr>
      </p:pic>
      <p:sp>
        <p:nvSpPr>
          <p:cNvPr id="3" name="TextBox 2">
            <a:extLst>
              <a:ext uri="{FF2B5EF4-FFF2-40B4-BE49-F238E27FC236}">
                <a16:creationId xmlns:a16="http://schemas.microsoft.com/office/drawing/2014/main" id="{BB2CDC92-E108-42B3-8C2A-EF2B35A70BD8}"/>
              </a:ext>
            </a:extLst>
          </p:cNvPr>
          <p:cNvSpPr txBox="1"/>
          <p:nvPr/>
        </p:nvSpPr>
        <p:spPr>
          <a:xfrm>
            <a:off x="5257800" y="512679"/>
            <a:ext cx="1066800" cy="369332"/>
          </a:xfrm>
          <a:prstGeom prst="rect">
            <a:avLst/>
          </a:prstGeom>
          <a:noFill/>
        </p:spPr>
        <p:txBody>
          <a:bodyPr wrap="square" rtlCol="0">
            <a:spAutoFit/>
          </a:bodyPr>
          <a:lstStyle/>
          <a:p>
            <a:r>
              <a:rPr lang="en-US" dirty="0"/>
              <a:t>2012</a:t>
            </a:r>
          </a:p>
        </p:txBody>
      </p:sp>
    </p:spTree>
    <p:extLst>
      <p:ext uri="{BB962C8B-B14F-4D97-AF65-F5344CB8AC3E}">
        <p14:creationId xmlns:p14="http://schemas.microsoft.com/office/powerpoint/2010/main" val="100164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608</Words>
  <Application>Microsoft Office PowerPoint</Application>
  <PresentationFormat>On-screen Show (4:3)</PresentationFormat>
  <Paragraphs>41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Harry F</cp:lastModifiedBy>
  <cp:revision>37</cp:revision>
  <dcterms:created xsi:type="dcterms:W3CDTF">2020-03-24T19:59:55Z</dcterms:created>
  <dcterms:modified xsi:type="dcterms:W3CDTF">2024-04-01T20:12:00Z</dcterms:modified>
</cp:coreProperties>
</file>